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8" r:id="rId4"/>
    <p:sldId id="264" r:id="rId5"/>
    <p:sldId id="260" r:id="rId6"/>
    <p:sldId id="272" r:id="rId7"/>
    <p:sldId id="270" r:id="rId8"/>
    <p:sldId id="269" r:id="rId9"/>
    <p:sldId id="267" r:id="rId10"/>
    <p:sldId id="273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27594E-3B54-4055-9233-C7C4145D850D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5E22C7-DC4E-4D50-92F2-4F129EA5A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780929"/>
            <a:ext cx="8458200" cy="1296143"/>
          </a:xfrm>
        </p:spPr>
        <p:txBody>
          <a:bodyPr/>
          <a:lstStyle/>
          <a:p>
            <a:r>
              <a:rPr lang="en-US" dirty="0" smtClean="0"/>
              <a:t>VI </a:t>
            </a:r>
            <a:r>
              <a:rPr lang="ru-RU" dirty="0" smtClean="0"/>
              <a:t>НАУЧНО-ПРАКТИЧЕСКАЯ КОНФЕРЕНЦИЯ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81000" y="836712"/>
            <a:ext cx="8458200" cy="48965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«ОДИН ДЕНЬ ВОЙНЫ»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«ОПЕРАЦИЯ БАГРАТИОН»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8А КЛАСС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Герой советского союза н.в.мамонов.</a:t>
            </a:r>
            <a:endParaRPr lang="ru-RU" dirty="0"/>
          </a:p>
        </p:txBody>
      </p:sp>
      <p:pic>
        <p:nvPicPr>
          <p:cNvPr id="1026" name="Picture 2" descr="C:\Users\Надя\Pictures\iCAASX3O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84784"/>
            <a:ext cx="4001245" cy="4896544"/>
          </a:xfrm>
          <a:prstGeom prst="rect">
            <a:avLst/>
          </a:prstGeom>
          <a:noFill/>
        </p:spPr>
      </p:pic>
      <p:pic>
        <p:nvPicPr>
          <p:cNvPr id="1027" name="Picture 3" descr="C:\Users\Надя\Pictures\iCAQBKBT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3672408" cy="4954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Надя\Pictures\iCA21OBU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476673"/>
            <a:ext cx="8784976" cy="44400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2400831" y="5344597"/>
            <a:ext cx="4645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1968 году в честь воинов, которые принимали участие в освобождении города Гомеля от немецко-фашистских захватчиков, поставлен памятник - танк Т-34. 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адя\Pictures\imgpreview[4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2968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0273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/>
              <a:t>Белорусская наступательная крупномасштабная операция «Багратион"</a:t>
            </a:r>
            <a:r>
              <a:rPr lang="en-US" sz="2000" b="1" dirty="0" smtClean="0"/>
              <a:t>,</a:t>
            </a:r>
            <a:r>
              <a:rPr lang="ru-RU" sz="2000" b="1" dirty="0" smtClean="0"/>
              <a:t>проводившаяся</a:t>
            </a:r>
            <a:r>
              <a:rPr lang="en-US" sz="2000" b="1" dirty="0" smtClean="0"/>
              <a:t> c</a:t>
            </a:r>
            <a:r>
              <a:rPr lang="ru-RU" sz="2000" b="1" dirty="0" smtClean="0"/>
              <a:t> 23 июня по 29 августа 1944 года, </a:t>
            </a:r>
            <a:r>
              <a:rPr lang="ru-RU" sz="2000" b="1" dirty="0"/>
              <a:t>пройдя за два месяца с боями несколько сот километров, нанесли поражение группе армий "Центр", освободив Белоруссию, часть Литвы и Польши. </a:t>
            </a:r>
            <a:endParaRPr lang="en-US" sz="2000" b="1" dirty="0" smtClean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4" name="Picture 2" descr="C:\Users\Надя\Pictures\karta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420888"/>
            <a:ext cx="7560840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адя\Pictures\iCAY3XPX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54726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755576" y="5836915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Названа так в честь российского полководца Отечественной войны 1812  П.И.Багратиона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3547120" cy="4525963"/>
          </a:xfrm>
        </p:spPr>
        <p:txBody>
          <a:bodyPr>
            <a:normAutofit/>
          </a:bodyPr>
          <a:lstStyle/>
          <a:p>
            <a:r>
              <a:rPr lang="ru-RU" sz="1400" b="1" dirty="0"/>
              <a:t>В ходе операции "Багратион" советские войска, пройдя с боями несколько сот километров, практически зеркально повторили события 41-го - но на этот раз в котлах гибли немецкие дивизии. Теперь вместо Гудериана - Рокоссовский, вместо </a:t>
            </a:r>
            <a:r>
              <a:rPr lang="ru-RU" sz="1400" b="1" dirty="0" err="1"/>
              <a:t>панцер-дивизий</a:t>
            </a:r>
            <a:r>
              <a:rPr lang="ru-RU" sz="1400" b="1" dirty="0"/>
              <a:t>, оснащенных T-III, тылы противника громили советские танковые корпуса, оснащенные "тридцатьчетверками". И танковые колонны прикрывали, наводя ужас на обороняющихся, не пикирующие бомбардировщики Ju-87, а штурмовики - Ил-2. А из "минского котла" не советские бойцы прорывались на восток, а немецкие </a:t>
            </a:r>
            <a:r>
              <a:rPr lang="ru-RU" sz="1400" b="1" dirty="0" err="1"/>
              <a:t>окруженцы</a:t>
            </a:r>
            <a:r>
              <a:rPr lang="ru-RU" sz="1400" b="1" dirty="0"/>
              <a:t> пробирались лесами на запад. </a:t>
            </a:r>
          </a:p>
          <a:p>
            <a:endParaRPr lang="ru-RU" dirty="0"/>
          </a:p>
        </p:txBody>
      </p:sp>
      <p:pic>
        <p:nvPicPr>
          <p:cNvPr id="4" name="Picture 2" descr="C:\Users\Надя\Pictures\iCAK3O0F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44008" y="1340768"/>
            <a:ext cx="3354349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адя\Pictures\iCAAYP29C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76672"/>
            <a:ext cx="4905697" cy="59046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92080" y="476672"/>
            <a:ext cx="36724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Координатором действий четырех фронтов от Ставки был назначен Маршал Советского Союза</a:t>
            </a:r>
          </a:p>
          <a:p>
            <a:r>
              <a:rPr lang="ru-RU" sz="3200" b="1" dirty="0" smtClean="0"/>
              <a:t>Г.К. Жуков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Командующие фронтами</a:t>
            </a:r>
            <a:endParaRPr lang="ru-RU" dirty="0"/>
          </a:p>
        </p:txBody>
      </p:sp>
      <p:pic>
        <p:nvPicPr>
          <p:cNvPr id="3074" name="Picture 2" descr="C:\Users\Надя\Pictures\i[4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347" y="1484784"/>
            <a:ext cx="2501771" cy="3474682"/>
          </a:xfrm>
          <a:prstGeom prst="rect">
            <a:avLst/>
          </a:prstGeom>
          <a:noFill/>
        </p:spPr>
      </p:pic>
      <p:pic>
        <p:nvPicPr>
          <p:cNvPr id="3075" name="Picture 3" descr="C:\Users\Надя\Pictures\iCA2OTB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3838" y="1472009"/>
            <a:ext cx="2626394" cy="34863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79912" y="5445224"/>
            <a:ext cx="5067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 2-м Белорусским – генерал армии Г.Ф.Захаров</a:t>
            </a:r>
            <a:r>
              <a:rPr lang="ru-RU" dirty="0" smtClean="0"/>
              <a:t>,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522920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1-м Белорусским – генерал армии (с 29 июня – Маршал Советского Союза) К.К.Рокоссовский</a:t>
            </a:r>
            <a:r>
              <a:rPr lang="ru-RU" dirty="0" smtClean="0"/>
              <a:t>,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Командующие фронтами</a:t>
            </a:r>
            <a:endParaRPr lang="ru-RU" dirty="0"/>
          </a:p>
        </p:txBody>
      </p:sp>
      <p:pic>
        <p:nvPicPr>
          <p:cNvPr id="2050" name="Picture 2" descr="C:\Users\Надя\Pictures\imgpreviewCATHBGX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8163" y="1484784"/>
            <a:ext cx="2338013" cy="3456384"/>
          </a:xfrm>
          <a:prstGeom prst="rect">
            <a:avLst/>
          </a:prstGeom>
          <a:noFill/>
        </p:spPr>
      </p:pic>
      <p:pic>
        <p:nvPicPr>
          <p:cNvPr id="2051" name="Picture 3" descr="C:\Users\Надя\Pictures\20090829_chern.b3hy7nkbn9c04s8csgw0kw0cw.ejcuplo1l0oo0sk8c40s8osc4.th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7" y="1412776"/>
            <a:ext cx="2319918" cy="3528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6300192" y="3789040"/>
            <a:ext cx="2160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1-м Прибалтийским фронтом командовал генерал армии И.Х.Баграмян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950460"/>
            <a:ext cx="280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3-м Белорусским – генерал-полковник (с 28 июня 1944 года – генерал армии) И.Д.Черняховский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96 КРАСНОЗНАМЕННАЯ ГОМЕЛЬСКАЯ ОРДЕНА СУВОРОВА </a:t>
            </a:r>
            <a:r>
              <a:rPr lang="en-US" dirty="0" smtClean="0"/>
              <a:t>II</a:t>
            </a:r>
            <a:r>
              <a:rPr lang="ru-RU" dirty="0" smtClean="0"/>
              <a:t> СТЕПЕНИ СТРЕЛКОВАЯ ДИВИЗИЯ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                           К </a:t>
            </a:r>
            <a:r>
              <a:rPr lang="ru-RU" b="1" dirty="0"/>
              <a:t>осени 1943 г. дивизия была переброшена к границам Беларуси. Под началом нового командира полковника</a:t>
            </a:r>
            <a:r>
              <a:rPr lang="en-US" b="1" dirty="0"/>
              <a:t>  </a:t>
            </a:r>
            <a:r>
              <a:rPr lang="ru-RU" b="1" dirty="0" err="1"/>
              <a:t>Фатиха</a:t>
            </a:r>
            <a:r>
              <a:rPr lang="ru-RU" b="1" dirty="0"/>
              <a:t> Булатова дивизия принимает участие в </a:t>
            </a:r>
            <a:r>
              <a:rPr lang="ru-RU" b="1" dirty="0" err="1"/>
              <a:t>Гомельско-Речицкой</a:t>
            </a:r>
            <a:r>
              <a:rPr lang="ru-RU" b="1" dirty="0"/>
              <a:t> операции. Холодным октябрьским днем дивизия форсирует Днепр у </a:t>
            </a:r>
            <a:r>
              <a:rPr lang="ru-RU" b="1" dirty="0" err="1"/>
              <a:t>Лоева</a:t>
            </a:r>
            <a:r>
              <a:rPr lang="ru-RU" b="1" dirty="0"/>
              <a:t>, и с захваченного здесь плацдарма устремляется в прорыв. Ранним утром 26 ноября 1943 года именно ее полки, совместно с другими частями 48-й армии генерал-лейтенанта Петра Романенко, входят в</a:t>
            </a:r>
            <a:r>
              <a:rPr lang="en-US" b="1" dirty="0"/>
              <a:t>  </a:t>
            </a:r>
            <a:r>
              <a:rPr lang="ru-RU" b="1" dirty="0"/>
              <a:t>Гомель. Точнее, в то, что от него осталось – немецкие штрафники и саперные батальоны перед отступлением провели в городе методическую </a:t>
            </a:r>
            <a:r>
              <a:rPr lang="en-US" b="1" dirty="0"/>
              <a:t>«</a:t>
            </a:r>
            <a:r>
              <a:rPr lang="ru-RU" b="1" dirty="0"/>
              <a:t>зачистку</a:t>
            </a:r>
            <a:r>
              <a:rPr lang="en-US" b="1" dirty="0"/>
              <a:t>». </a:t>
            </a:r>
            <a:r>
              <a:rPr lang="ru-RU" b="1" dirty="0"/>
              <a:t>Взрывая и уничтожая все, что попадалось на пути… В этот же день, за освобождение нашего города, 96-й стрелковой дивизии было присвоено почетное наименование </a:t>
            </a:r>
            <a:r>
              <a:rPr lang="en-US" b="1" dirty="0"/>
              <a:t>«</a:t>
            </a:r>
            <a:r>
              <a:rPr lang="ru-RU" b="1" dirty="0"/>
              <a:t>Гомельская</a:t>
            </a:r>
            <a:r>
              <a:rPr lang="en-US" b="1" dirty="0"/>
              <a:t>».</a:t>
            </a:r>
            <a:br>
              <a:rPr lang="en-US" b="1" dirty="0"/>
            </a:br>
            <a:r>
              <a:rPr lang="ru-RU" b="1" dirty="0"/>
              <a:t>Впереди ее ждало участие в операции </a:t>
            </a:r>
            <a:r>
              <a:rPr lang="en-US" b="1" dirty="0"/>
              <a:t>«</a:t>
            </a:r>
            <a:r>
              <a:rPr lang="ru-RU" b="1" dirty="0"/>
              <a:t>Багратион</a:t>
            </a:r>
            <a:r>
              <a:rPr lang="en-US" b="1" dirty="0"/>
              <a:t>». </a:t>
            </a:r>
            <a:r>
              <a:rPr lang="ru-RU" b="1" dirty="0"/>
              <a:t>Особо тяжелые бои пришлось вести под Бобруйском, где в окружение попала крупная группировка немцев. У деревни Корма противник 6 раз атаковал позиции дивизии, но каждый раз был отбит. После чего гомельские стрелки, несмотря на тяжелые потери, перешли в наступление и уничтожили врага.</a:t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210</TotalTime>
  <Words>289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VI НАУЧНО-ПРАКТИЧЕСКАЯ КОНФЕРЕНЦИЯ</vt:lpstr>
      <vt:lpstr>Слайд 2</vt:lpstr>
      <vt:lpstr>Слайд 3</vt:lpstr>
      <vt:lpstr>Слайд 4</vt:lpstr>
      <vt:lpstr>Слайд 5</vt:lpstr>
      <vt:lpstr>Слайд 6</vt:lpstr>
      <vt:lpstr> Командующие фронтами</vt:lpstr>
      <vt:lpstr> Командующие фронтами</vt:lpstr>
      <vt:lpstr>96 КРАСНОЗНАМЕННАЯ ГОМЕЛЬСКАЯ ОРДЕНА СУВОРОВА II СТЕПЕНИ СТРЕЛКОВАЯ ДИВИЗИЯ</vt:lpstr>
      <vt:lpstr>  Герой советского союза н.в.мамонов.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НАУЧНО-ПРАКТИЧЕСКАЯ КОНФЕРЕНЦИЯ</dc:title>
  <dc:creator>Надя</dc:creator>
  <cp:lastModifiedBy>Кабинет13</cp:lastModifiedBy>
  <cp:revision>5</cp:revision>
  <dcterms:created xsi:type="dcterms:W3CDTF">2013-04-22T04:46:34Z</dcterms:created>
  <dcterms:modified xsi:type="dcterms:W3CDTF">2013-04-24T09:14:10Z</dcterms:modified>
</cp:coreProperties>
</file>